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charts/chart2.xml" ContentType="application/vnd.openxmlformats-officedocument.drawingml.char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060" autoAdjust="0"/>
  </p:normalViewPr>
  <p:slideViewPr>
    <p:cSldViewPr>
      <p:cViewPr varScale="1">
        <p:scale>
          <a:sx n="60" d="100"/>
          <a:sy n="60" d="100"/>
        </p:scale>
        <p:origin x="-165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Production </c:v>
                </c:pt>
              </c:strCache>
            </c:strRef>
          </c:tx>
          <c:invertIfNegative val="0"/>
          <c:cat>
            <c:strRef>
              <c:f>Sheet1!$A$2:$A$4</c:f>
              <c:strCache>
                <c:ptCount val="3"/>
                <c:pt idx="0">
                  <c:v>YEAR 1</c:v>
                </c:pt>
                <c:pt idx="1">
                  <c:v>YEAR 2</c:v>
                </c:pt>
                <c:pt idx="2">
                  <c:v>YEAR 3</c:v>
                </c:pt>
              </c:strCache>
            </c:strRef>
          </c:cat>
          <c:val>
            <c:numRef>
              <c:f>Sheet1!$B$2:$B$4</c:f>
              <c:numCache>
                <c:formatCode>General</c:formatCode>
                <c:ptCount val="3"/>
                <c:pt idx="0">
                  <c:v>1000</c:v>
                </c:pt>
                <c:pt idx="1">
                  <c:v>2000</c:v>
                </c:pt>
                <c:pt idx="2">
                  <c:v>1200</c:v>
                </c:pt>
              </c:numCache>
            </c:numRef>
          </c:val>
        </c:ser>
        <c:dLbls>
          <c:showLegendKey val="0"/>
          <c:showVal val="0"/>
          <c:showCatName val="0"/>
          <c:showSerName val="0"/>
          <c:showPercent val="0"/>
          <c:showBubbleSize val="0"/>
        </c:dLbls>
        <c:gapWidth val="150"/>
        <c:axId val="198857472"/>
        <c:axId val="198859008"/>
      </c:barChart>
      <c:lineChart>
        <c:grouping val="standard"/>
        <c:varyColors val="0"/>
        <c:ser>
          <c:idx val="1"/>
          <c:order val="1"/>
          <c:tx>
            <c:strRef>
              <c:f>Sheet1!$C$1</c:f>
              <c:strCache>
                <c:ptCount val="1"/>
                <c:pt idx="0">
                  <c:v>capacity</c:v>
                </c:pt>
              </c:strCache>
            </c:strRef>
          </c:tx>
          <c:cat>
            <c:strRef>
              <c:f>Sheet1!$A$2:$A$4</c:f>
              <c:strCache>
                <c:ptCount val="3"/>
                <c:pt idx="0">
                  <c:v>YEAR 1</c:v>
                </c:pt>
                <c:pt idx="1">
                  <c:v>YEAR 2</c:v>
                </c:pt>
                <c:pt idx="2">
                  <c:v>YEAR 3</c:v>
                </c:pt>
              </c:strCache>
            </c:strRef>
          </c:cat>
          <c:val>
            <c:numRef>
              <c:f>Sheet1!$C$2:$C$4</c:f>
              <c:numCache>
                <c:formatCode>General</c:formatCode>
                <c:ptCount val="3"/>
                <c:pt idx="0">
                  <c:v>800</c:v>
                </c:pt>
                <c:pt idx="1">
                  <c:v>1000</c:v>
                </c:pt>
                <c:pt idx="2">
                  <c:v>1100</c:v>
                </c:pt>
              </c:numCache>
            </c:numRef>
          </c:val>
          <c:smooth val="0"/>
        </c:ser>
        <c:dLbls>
          <c:showLegendKey val="0"/>
          <c:showVal val="0"/>
          <c:showCatName val="0"/>
          <c:showSerName val="0"/>
          <c:showPercent val="0"/>
          <c:showBubbleSize val="0"/>
        </c:dLbls>
        <c:marker val="1"/>
        <c:smooth val="0"/>
        <c:axId val="198857472"/>
        <c:axId val="198859008"/>
      </c:lineChart>
      <c:catAx>
        <c:axId val="198857472"/>
        <c:scaling>
          <c:orientation val="minMax"/>
        </c:scaling>
        <c:delete val="0"/>
        <c:axPos val="b"/>
        <c:majorTickMark val="out"/>
        <c:minorTickMark val="none"/>
        <c:tickLblPos val="nextTo"/>
        <c:crossAx val="198859008"/>
        <c:crosses val="autoZero"/>
        <c:auto val="1"/>
        <c:lblAlgn val="ctr"/>
        <c:lblOffset val="100"/>
        <c:noMultiLvlLbl val="0"/>
      </c:catAx>
      <c:valAx>
        <c:axId val="198859008"/>
        <c:scaling>
          <c:orientation val="minMax"/>
        </c:scaling>
        <c:delete val="0"/>
        <c:axPos val="l"/>
        <c:majorGridlines/>
        <c:numFmt formatCode="General" sourceLinked="1"/>
        <c:majorTickMark val="out"/>
        <c:minorTickMark val="none"/>
        <c:tickLblPos val="nextTo"/>
        <c:crossAx val="198857472"/>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smtClean="0"/>
              <a:t>Market Share</a:t>
            </a:r>
            <a:endParaRPr lang="en-US" dirty="0"/>
          </a:p>
        </c:rich>
      </c:tx>
      <c:layout/>
      <c:overlay val="0"/>
    </c:title>
    <c:autoTitleDeleted val="0"/>
    <c:plotArea>
      <c:layout/>
      <c:barChart>
        <c:barDir val="bar"/>
        <c:grouping val="stacked"/>
        <c:varyColors val="0"/>
        <c:ser>
          <c:idx val="0"/>
          <c:order val="0"/>
          <c:tx>
            <c:strRef>
              <c:f>Sheet1!$B$1</c:f>
              <c:strCache>
                <c:ptCount val="1"/>
                <c:pt idx="0">
                  <c:v>Actual Mkt Share</c:v>
                </c:pt>
              </c:strCache>
            </c:strRef>
          </c:tx>
          <c:invertIfNegative val="0"/>
          <c:cat>
            <c:strRef>
              <c:f>Sheet1!$A$2:$A$4</c:f>
              <c:strCache>
                <c:ptCount val="3"/>
                <c:pt idx="0">
                  <c:v>YEAR 1</c:v>
                </c:pt>
                <c:pt idx="1">
                  <c:v>YEAR 2</c:v>
                </c:pt>
                <c:pt idx="2">
                  <c:v>YEAR 3</c:v>
                </c:pt>
              </c:strCache>
            </c:strRef>
          </c:cat>
          <c:val>
            <c:numRef>
              <c:f>Sheet1!$B$2:$B$4</c:f>
              <c:numCache>
                <c:formatCode>0%</c:formatCode>
                <c:ptCount val="3"/>
                <c:pt idx="0">
                  <c:v>0.16</c:v>
                </c:pt>
                <c:pt idx="1">
                  <c:v>0.15</c:v>
                </c:pt>
                <c:pt idx="2">
                  <c:v>0.1</c:v>
                </c:pt>
              </c:numCache>
            </c:numRef>
          </c:val>
        </c:ser>
        <c:ser>
          <c:idx val="1"/>
          <c:order val="1"/>
          <c:tx>
            <c:strRef>
              <c:f>Sheet1!$C$1</c:f>
              <c:strCache>
                <c:ptCount val="1"/>
                <c:pt idx="0">
                  <c:v>Potential Mkt Share</c:v>
                </c:pt>
              </c:strCache>
            </c:strRef>
          </c:tx>
          <c:invertIfNegative val="0"/>
          <c:cat>
            <c:strRef>
              <c:f>Sheet1!$A$2:$A$4</c:f>
              <c:strCache>
                <c:ptCount val="3"/>
                <c:pt idx="0">
                  <c:v>YEAR 1</c:v>
                </c:pt>
                <c:pt idx="1">
                  <c:v>YEAR 2</c:v>
                </c:pt>
                <c:pt idx="2">
                  <c:v>YEAR 3</c:v>
                </c:pt>
              </c:strCache>
            </c:strRef>
          </c:cat>
          <c:val>
            <c:numRef>
              <c:f>Sheet1!$C$2:$C$4</c:f>
              <c:numCache>
                <c:formatCode>0%</c:formatCode>
                <c:ptCount val="3"/>
                <c:pt idx="0">
                  <c:v>0.14000000000000001</c:v>
                </c:pt>
                <c:pt idx="1">
                  <c:v>0.15</c:v>
                </c:pt>
                <c:pt idx="2">
                  <c:v>0.1</c:v>
                </c:pt>
              </c:numCache>
            </c:numRef>
          </c:val>
        </c:ser>
        <c:dLbls>
          <c:showLegendKey val="0"/>
          <c:showVal val="1"/>
          <c:showCatName val="0"/>
          <c:showSerName val="0"/>
          <c:showPercent val="0"/>
          <c:showBubbleSize val="0"/>
        </c:dLbls>
        <c:gapWidth val="95"/>
        <c:overlap val="100"/>
        <c:axId val="145598336"/>
        <c:axId val="145599872"/>
      </c:barChart>
      <c:catAx>
        <c:axId val="145598336"/>
        <c:scaling>
          <c:orientation val="minMax"/>
        </c:scaling>
        <c:delete val="0"/>
        <c:axPos val="l"/>
        <c:majorTickMark val="none"/>
        <c:minorTickMark val="none"/>
        <c:tickLblPos val="nextTo"/>
        <c:crossAx val="145599872"/>
        <c:crosses val="autoZero"/>
        <c:auto val="1"/>
        <c:lblAlgn val="ctr"/>
        <c:lblOffset val="100"/>
        <c:noMultiLvlLbl val="0"/>
      </c:catAx>
      <c:valAx>
        <c:axId val="145599872"/>
        <c:scaling>
          <c:orientation val="minMax"/>
        </c:scaling>
        <c:delete val="1"/>
        <c:axPos val="b"/>
        <c:numFmt formatCode="0%" sourceLinked="1"/>
        <c:majorTickMark val="none"/>
        <c:minorTickMark val="none"/>
        <c:tickLblPos val="nextTo"/>
        <c:crossAx val="145598336"/>
        <c:crosses val="autoZero"/>
        <c:crossBetween val="between"/>
      </c:valAx>
    </c:plotArea>
    <c:legend>
      <c:legendPos val="t"/>
      <c:layout/>
      <c:overlay val="0"/>
    </c:legend>
    <c:plotVisOnly val="1"/>
    <c:dispBlanksAs val="gap"/>
    <c:showDLblsOverMax val="0"/>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6D4A9B-0DDD-4F4E-ABD2-C2FDEDFC255A}" type="datetimeFigureOut">
              <a:rPr lang="en-US" smtClean="0"/>
              <a:t>06-Jun-19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11A7914-283A-4443-879F-3F58A17BB9CE}" type="slidenum">
              <a:rPr lang="en-US" smtClean="0"/>
              <a:t>‹#›</a:t>
            </a:fld>
            <a:endParaRPr lang="en-US"/>
          </a:p>
        </p:txBody>
      </p:sp>
    </p:spTree>
    <p:extLst>
      <p:ext uri="{BB962C8B-B14F-4D97-AF65-F5344CB8AC3E}">
        <p14:creationId xmlns:p14="http://schemas.microsoft.com/office/powerpoint/2010/main" val="2189429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Andrew</a:t>
            </a:r>
            <a:r>
              <a:rPr lang="en-US" baseline="0" dirty="0" smtClean="0"/>
              <a:t> Company focuses on the low-segment market because of the maturity in the market. Notably, the low-tech consumers are price sensitive and relatively less quality-conscious than their counterparts in the high-tech segment. Therefore, focusing on the low-tech market provides an opportunity to achieve cost-leadership status in the long-run. Besides, the market demand and annual growth rate in the low-tech market surpasses the high-tech segment, which vindicates the decision to focus on the former market sphere. </a:t>
            </a:r>
          </a:p>
          <a:p>
            <a:r>
              <a:rPr lang="en-US" baseline="0" dirty="0" smtClean="0"/>
              <a:t>However, the company plan to launch another product “ACE” to capitalize on the broad-cost leadership strategy profile. As a Broad Cost-leader, a company has an obligation to diversify its market and focus on cost-saving. </a:t>
            </a:r>
            <a:endParaRPr lang="en-US" dirty="0"/>
          </a:p>
        </p:txBody>
      </p:sp>
      <p:sp>
        <p:nvSpPr>
          <p:cNvPr id="4" name="Slide Number Placeholder 3"/>
          <p:cNvSpPr>
            <a:spLocks noGrp="1"/>
          </p:cNvSpPr>
          <p:nvPr>
            <p:ph type="sldNum" sz="quarter" idx="10"/>
          </p:nvPr>
        </p:nvSpPr>
        <p:spPr/>
        <p:txBody>
          <a:bodyPr/>
          <a:lstStyle/>
          <a:p>
            <a:fld id="{111A7914-283A-4443-879F-3F58A17BB9CE}" type="slidenum">
              <a:rPr lang="en-US" smtClean="0"/>
              <a:t>2</a:t>
            </a:fld>
            <a:endParaRPr lang="en-US"/>
          </a:p>
        </p:txBody>
      </p:sp>
    </p:spTree>
    <p:extLst>
      <p:ext uri="{BB962C8B-B14F-4D97-AF65-F5344CB8AC3E}">
        <p14:creationId xmlns:p14="http://schemas.microsoft.com/office/powerpoint/2010/main" val="35920130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production plan</a:t>
            </a:r>
            <a:r>
              <a:rPr lang="en-US" baseline="0" dirty="0" smtClean="0"/>
              <a:t>s vary with the market dynamics. An increase in demand for the product necessitates an increase in production levels and capacity.</a:t>
            </a:r>
          </a:p>
          <a:p>
            <a:r>
              <a:rPr lang="en-US" baseline="0" dirty="0" smtClean="0"/>
              <a:t>Overall, the company boost of strong production efficiency of 80%, 50%, and 92% in the Year 1, Year 2, and Year 3 respectively. </a:t>
            </a:r>
          </a:p>
          <a:p>
            <a:r>
              <a:rPr lang="en-US" baseline="0" dirty="0" smtClean="0"/>
              <a:t>Achieving positive production efficiency emanates from continued reliance on strategic management concept. </a:t>
            </a:r>
          </a:p>
          <a:p>
            <a:r>
              <a:rPr lang="en-US" baseline="0" dirty="0" smtClean="0"/>
              <a:t>Specifically, management perceive production plan as a critical element of the “4-P Marketing Mix” that influences the availability and affordability of the product. </a:t>
            </a:r>
          </a:p>
          <a:p>
            <a:r>
              <a:rPr lang="en-US" baseline="0" dirty="0" smtClean="0"/>
              <a:t>Our Automation Level has been constant at 3.0, which have negatively impacted on the ability to achieve mechanization in the production and achieve a competitive edge over the competitors.</a:t>
            </a:r>
          </a:p>
          <a:p>
            <a:endParaRPr lang="en-US" dirty="0"/>
          </a:p>
        </p:txBody>
      </p:sp>
      <p:sp>
        <p:nvSpPr>
          <p:cNvPr id="4" name="Slide Number Placeholder 3"/>
          <p:cNvSpPr>
            <a:spLocks noGrp="1"/>
          </p:cNvSpPr>
          <p:nvPr>
            <p:ph type="sldNum" sz="quarter" idx="10"/>
          </p:nvPr>
        </p:nvSpPr>
        <p:spPr/>
        <p:txBody>
          <a:bodyPr/>
          <a:lstStyle/>
          <a:p>
            <a:fld id="{111A7914-283A-4443-879F-3F58A17BB9CE}" type="slidenum">
              <a:rPr lang="en-US" smtClean="0"/>
              <a:t>3</a:t>
            </a:fld>
            <a:endParaRPr lang="en-US"/>
          </a:p>
        </p:txBody>
      </p:sp>
    </p:spTree>
    <p:extLst>
      <p:ext uri="{BB962C8B-B14F-4D97-AF65-F5344CB8AC3E}">
        <p14:creationId xmlns:p14="http://schemas.microsoft.com/office/powerpoint/2010/main" val="2309686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Overall, the company</a:t>
            </a:r>
            <a:r>
              <a:rPr lang="en-US" baseline="0" dirty="0" smtClean="0"/>
              <a:t> has faced intense competition that result in loss of market shares</a:t>
            </a:r>
          </a:p>
          <a:p>
            <a:r>
              <a:rPr lang="en-US" baseline="0" dirty="0" smtClean="0"/>
              <a:t>Notably, the high cost of production that emanate from surging labor and material cost, has led to the negative trend. </a:t>
            </a:r>
          </a:p>
          <a:p>
            <a:r>
              <a:rPr lang="en-US" baseline="0" dirty="0" smtClean="0"/>
              <a:t>Further, the company has been unable to maximize on the premium-prize that emanate from the High-tech consumers because it charges a standard price of </a:t>
            </a:r>
            <a:r>
              <a:rPr lang="en-US" b="1" baseline="0" dirty="0" smtClean="0"/>
              <a:t>$35.00</a:t>
            </a:r>
            <a:r>
              <a:rPr lang="en-US" baseline="0" dirty="0" smtClean="0"/>
              <a:t>.</a:t>
            </a:r>
          </a:p>
          <a:p>
            <a:r>
              <a:rPr lang="en-US" baseline="0" dirty="0" smtClean="0"/>
              <a:t>Another factor that contributes to the negative trend relates to the inadequate sale and promotion budgets, which have been held at a constant rate of </a:t>
            </a:r>
            <a:r>
              <a:rPr lang="en-US" b="1" baseline="0" dirty="0" smtClean="0"/>
              <a:t>$1000 </a:t>
            </a:r>
            <a:r>
              <a:rPr lang="en-US" b="0" baseline="0" dirty="0" smtClean="0"/>
              <a:t>and </a:t>
            </a:r>
            <a:r>
              <a:rPr lang="en-US" b="1" baseline="0" dirty="0" smtClean="0"/>
              <a:t>$1500 </a:t>
            </a:r>
            <a:r>
              <a:rPr lang="en-US" b="0" baseline="0" dirty="0" smtClean="0"/>
              <a:t>respectively over the three years. </a:t>
            </a:r>
          </a:p>
          <a:p>
            <a:r>
              <a:rPr lang="en-US" b="0" baseline="0" dirty="0" smtClean="0"/>
              <a:t>The company adopts account receivable </a:t>
            </a:r>
            <a:r>
              <a:rPr lang="en-US" b="1" baseline="0" dirty="0" smtClean="0"/>
              <a:t>(A/R)</a:t>
            </a:r>
            <a:r>
              <a:rPr lang="en-US" b="0" baseline="0" dirty="0" smtClean="0"/>
              <a:t> and account payable </a:t>
            </a:r>
            <a:r>
              <a:rPr lang="en-US" b="1" baseline="0" dirty="0" smtClean="0"/>
              <a:t>(A/P)</a:t>
            </a:r>
            <a:r>
              <a:rPr lang="en-US" b="0" baseline="0" dirty="0" smtClean="0"/>
              <a:t> policies of 30 days to mitigate against the risk of defaults </a:t>
            </a:r>
            <a:endParaRPr lang="en-US" dirty="0"/>
          </a:p>
        </p:txBody>
      </p:sp>
      <p:sp>
        <p:nvSpPr>
          <p:cNvPr id="4" name="Slide Number Placeholder 3"/>
          <p:cNvSpPr>
            <a:spLocks noGrp="1"/>
          </p:cNvSpPr>
          <p:nvPr>
            <p:ph type="sldNum" sz="quarter" idx="10"/>
          </p:nvPr>
        </p:nvSpPr>
        <p:spPr/>
        <p:txBody>
          <a:bodyPr/>
          <a:lstStyle/>
          <a:p>
            <a:fld id="{111A7914-283A-4443-879F-3F58A17BB9CE}" type="slidenum">
              <a:rPr lang="en-US" smtClean="0"/>
              <a:t>4</a:t>
            </a:fld>
            <a:endParaRPr lang="en-US"/>
          </a:p>
        </p:txBody>
      </p:sp>
    </p:spTree>
    <p:extLst>
      <p:ext uri="{BB962C8B-B14F-4D97-AF65-F5344CB8AC3E}">
        <p14:creationId xmlns:p14="http://schemas.microsoft.com/office/powerpoint/2010/main" val="35615995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Financial</a:t>
            </a:r>
            <a:r>
              <a:rPr lang="en-US" baseline="0" dirty="0" smtClean="0"/>
              <a:t> health is key to maintain sustainability and viability of the two products because adequate finances represents the ‘bloodline’ for the company (</a:t>
            </a:r>
            <a:r>
              <a:rPr lang="en-US" dirty="0" err="1" smtClean="0"/>
              <a:t>Kotler</a:t>
            </a:r>
            <a:r>
              <a:rPr lang="en-US" dirty="0" smtClean="0"/>
              <a:t> &amp; Gary,</a:t>
            </a:r>
            <a:r>
              <a:rPr lang="en-US" baseline="0" dirty="0" smtClean="0"/>
              <a:t> </a:t>
            </a:r>
            <a:r>
              <a:rPr lang="en-US" dirty="0" smtClean="0"/>
              <a:t>2010)</a:t>
            </a:r>
            <a:r>
              <a:rPr lang="en-US" baseline="0" dirty="0" smtClean="0"/>
              <a:t>. </a:t>
            </a:r>
          </a:p>
          <a:p>
            <a:r>
              <a:rPr lang="en-US" baseline="0" dirty="0" smtClean="0"/>
              <a:t>We began the simulation on a positive notes because the company recorded a profit of </a:t>
            </a:r>
            <a:r>
              <a:rPr lang="en-US" b="1" baseline="0" dirty="0" smtClean="0"/>
              <a:t>$2,059,500</a:t>
            </a:r>
            <a:r>
              <a:rPr lang="en-US" b="0" baseline="0" dirty="0" smtClean="0"/>
              <a:t> in Round 1. The profit earned during the period was ploughed back to finance the R&amp;D initiatives and marketing expenses. Profit plough-back represents a reliable source of short-term finance, which is necessary to cater for the immediate needs. </a:t>
            </a:r>
          </a:p>
          <a:p>
            <a:r>
              <a:rPr lang="en-US" b="0" baseline="0" dirty="0" smtClean="0"/>
              <a:t>Equally, the company continues to rely on long-term sources of finance that include sales of bond instruments and share securities. Key projects that necessitates the sales of shares or bond include the need to purchase additional production capacity and other capital requirements </a:t>
            </a:r>
          </a:p>
          <a:p>
            <a:endParaRPr lang="en-US" dirty="0"/>
          </a:p>
        </p:txBody>
      </p:sp>
      <p:sp>
        <p:nvSpPr>
          <p:cNvPr id="4" name="Slide Number Placeholder 3"/>
          <p:cNvSpPr>
            <a:spLocks noGrp="1"/>
          </p:cNvSpPr>
          <p:nvPr>
            <p:ph type="sldNum" sz="quarter" idx="10"/>
          </p:nvPr>
        </p:nvSpPr>
        <p:spPr/>
        <p:txBody>
          <a:bodyPr/>
          <a:lstStyle/>
          <a:p>
            <a:fld id="{111A7914-283A-4443-879F-3F58A17BB9CE}" type="slidenum">
              <a:rPr lang="en-US" smtClean="0"/>
              <a:t>5</a:t>
            </a:fld>
            <a:endParaRPr lang="en-US"/>
          </a:p>
        </p:txBody>
      </p:sp>
    </p:spTree>
    <p:extLst>
      <p:ext uri="{BB962C8B-B14F-4D97-AF65-F5344CB8AC3E}">
        <p14:creationId xmlns:p14="http://schemas.microsoft.com/office/powerpoint/2010/main" val="1334160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Contemporary</a:t>
            </a:r>
            <a:r>
              <a:rPr lang="en-US" baseline="0" dirty="0" smtClean="0"/>
              <a:t> managers have dawn on the need to integrate strategic management capability to achieve sufficient competitiveness (</a:t>
            </a:r>
            <a:r>
              <a:rPr lang="en-US" dirty="0" err="1" smtClean="0"/>
              <a:t>Kotler</a:t>
            </a:r>
            <a:r>
              <a:rPr lang="en-US" dirty="0" smtClean="0"/>
              <a:t> &amp; Gary,</a:t>
            </a:r>
            <a:r>
              <a:rPr lang="en-US" baseline="0" dirty="0" smtClean="0"/>
              <a:t> </a:t>
            </a:r>
            <a:r>
              <a:rPr lang="en-US" dirty="0" smtClean="0"/>
              <a:t>2010</a:t>
            </a:r>
            <a:r>
              <a:rPr lang="en-US" baseline="0" dirty="0" smtClean="0"/>
              <a:t>). Therefore, Andrew Company strives to rely on strategic decision-making processes to harness efficiency in production, reliability in forecasting the marketing and production schedule. </a:t>
            </a:r>
            <a:endParaRPr lang="en-US" dirty="0"/>
          </a:p>
        </p:txBody>
      </p:sp>
      <p:sp>
        <p:nvSpPr>
          <p:cNvPr id="4" name="Slide Number Placeholder 3"/>
          <p:cNvSpPr>
            <a:spLocks noGrp="1"/>
          </p:cNvSpPr>
          <p:nvPr>
            <p:ph type="sldNum" sz="quarter" idx="10"/>
          </p:nvPr>
        </p:nvSpPr>
        <p:spPr/>
        <p:txBody>
          <a:bodyPr/>
          <a:lstStyle/>
          <a:p>
            <a:fld id="{111A7914-283A-4443-879F-3F58A17BB9CE}" type="slidenum">
              <a:rPr lang="en-US" smtClean="0"/>
              <a:t>6</a:t>
            </a:fld>
            <a:endParaRPr lang="en-US"/>
          </a:p>
        </p:txBody>
      </p:sp>
    </p:spTree>
    <p:extLst>
      <p:ext uri="{BB962C8B-B14F-4D97-AF65-F5344CB8AC3E}">
        <p14:creationId xmlns:p14="http://schemas.microsoft.com/office/powerpoint/2010/main" val="2008279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C97FB7E0-C1F5-4AB4-835E-A48D011E43F0}" type="slidenum">
              <a:rPr lang="en-US" smtClean="0"/>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7FB7E0-C1F5-4AB4-835E-A48D011E43F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7FB7E0-C1F5-4AB4-835E-A48D011E43F0}" type="slidenum">
              <a:rPr lang="en-US" smtClean="0"/>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97FB7E0-C1F5-4AB4-835E-A48D011E43F0}"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97FB7E0-C1F5-4AB4-835E-A48D011E43F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97FB7E0-C1F5-4AB4-835E-A48D011E43F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97FB7E0-C1F5-4AB4-835E-A48D011E43F0}" type="slidenum">
              <a:rPr lang="en-US" smtClean="0"/>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97FB7E0-C1F5-4AB4-835E-A48D011E43F0}"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97FB7E0-C1F5-4AB4-835E-A48D011E43F0}" type="slidenum">
              <a:rPr lang="en-US" smtClean="0"/>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7FB7E0-C1F5-4AB4-835E-A48D011E43F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C49C315-0FC3-4C69-A8F2-D5BCA045D0AF}" type="datetimeFigureOut">
              <a:rPr lang="en-US" smtClean="0"/>
              <a:t>06-Jun-19</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97FB7E0-C1F5-4AB4-835E-A48D011E43F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C49C315-0FC3-4C69-A8F2-D5BCA045D0AF}" type="datetimeFigureOut">
              <a:rPr lang="en-US" smtClean="0"/>
              <a:t>06-Jun-19</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97FB7E0-C1F5-4AB4-835E-A48D011E43F0}" type="slidenum">
              <a:rPr lang="en-US" smtClean="0"/>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ANDREW’S MIDPOINT PERFORMANCE</a:t>
            </a:r>
            <a:endParaRPr lang="en-US" dirty="0"/>
          </a:p>
        </p:txBody>
      </p:sp>
      <p:sp>
        <p:nvSpPr>
          <p:cNvPr id="3" name="Subtitle 2"/>
          <p:cNvSpPr>
            <a:spLocks noGrp="1"/>
          </p:cNvSpPr>
          <p:nvPr>
            <p:ph type="subTitle" idx="1"/>
          </p:nvPr>
        </p:nvSpPr>
        <p:spPr/>
        <p:txBody>
          <a:bodyPr>
            <a:normAutofit lnSpcReduction="10000"/>
          </a:bodyPr>
          <a:lstStyle/>
          <a:p>
            <a:pPr marL="541782" indent="-514350">
              <a:buFont typeface="+mj-lt"/>
              <a:buAutoNum type="arabicPeriod"/>
            </a:pPr>
            <a:r>
              <a:rPr lang="en-US" dirty="0" smtClean="0"/>
              <a:t>Product Review</a:t>
            </a:r>
          </a:p>
          <a:p>
            <a:pPr marL="541782" indent="-514350">
              <a:buFont typeface="+mj-lt"/>
              <a:buAutoNum type="arabicPeriod"/>
            </a:pPr>
            <a:r>
              <a:rPr lang="en-US" dirty="0" smtClean="0"/>
              <a:t>Production Assessment </a:t>
            </a:r>
          </a:p>
          <a:p>
            <a:pPr marL="541782" indent="-514350">
              <a:buFont typeface="+mj-lt"/>
              <a:buAutoNum type="arabicPeriod"/>
            </a:pPr>
            <a:r>
              <a:rPr lang="en-US" dirty="0" smtClean="0"/>
              <a:t>Market Segmentation</a:t>
            </a:r>
          </a:p>
          <a:p>
            <a:pPr marL="541782" indent="-514350">
              <a:buFont typeface="+mj-lt"/>
              <a:buAutoNum type="arabicPeriod"/>
            </a:pPr>
            <a:r>
              <a:rPr lang="en-US" dirty="0" smtClean="0"/>
              <a:t>Financial Performance</a:t>
            </a:r>
            <a:endParaRPr lang="en-US" dirty="0"/>
          </a:p>
        </p:txBody>
      </p:sp>
    </p:spTree>
    <p:extLst>
      <p:ext uri="{BB962C8B-B14F-4D97-AF65-F5344CB8AC3E}">
        <p14:creationId xmlns:p14="http://schemas.microsoft.com/office/powerpoint/2010/main" val="4444909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 REVIEW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It has a single product “ABLE” </a:t>
            </a:r>
          </a:p>
          <a:p>
            <a:r>
              <a:rPr lang="en-US" dirty="0" smtClean="0"/>
              <a:t>The primary target segment is the Low-Tech Segment</a:t>
            </a:r>
          </a:p>
          <a:p>
            <a:r>
              <a:rPr lang="en-US" dirty="0" smtClean="0"/>
              <a:t>Our team is dedicated to meet the customers’ buying desires </a:t>
            </a:r>
          </a:p>
          <a:p>
            <a:r>
              <a:rPr lang="en-US" dirty="0" smtClean="0"/>
              <a:t>We intend to launch a second product “ACE” which targets the high-end segment </a:t>
            </a:r>
          </a:p>
          <a:p>
            <a:r>
              <a:rPr lang="en-US" dirty="0" smtClean="0"/>
              <a:t>However, the initial release of the second product has negatively impacted our overall performance</a:t>
            </a:r>
          </a:p>
          <a:p>
            <a:r>
              <a:rPr lang="en-US" dirty="0" smtClean="0"/>
              <a:t>A steady drop in profit in last two years</a:t>
            </a:r>
          </a:p>
        </p:txBody>
      </p:sp>
    </p:spTree>
    <p:extLst>
      <p:ext uri="{BB962C8B-B14F-4D97-AF65-F5344CB8AC3E}">
        <p14:creationId xmlns:p14="http://schemas.microsoft.com/office/powerpoint/2010/main" val="23465651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PRODUCTION ANALYSIS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35049379"/>
              </p:ext>
            </p:extLst>
          </p:nvPr>
        </p:nvGraphicFramePr>
        <p:xfrm>
          <a:off x="1435100" y="1447800"/>
          <a:ext cx="7499350" cy="48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17437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MARKET SEGMENTATION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281257085"/>
              </p:ext>
            </p:extLst>
          </p:nvPr>
        </p:nvGraphicFramePr>
        <p:xfrm>
          <a:off x="1435100" y="1447800"/>
          <a:ext cx="7499350" cy="4800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048392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FINANCIAL PERFORMANCE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Positive performance experienced in the last three years</a:t>
            </a:r>
          </a:p>
          <a:p>
            <a:r>
              <a:rPr lang="en-US" dirty="0" smtClean="0"/>
              <a:t>The company has relied on long-term sources to finance the capital-acquisition </a:t>
            </a:r>
          </a:p>
          <a:p>
            <a:r>
              <a:rPr lang="en-US" dirty="0" smtClean="0"/>
              <a:t>Short-term activities has been financed using the retained earnings</a:t>
            </a:r>
          </a:p>
          <a:p>
            <a:r>
              <a:rPr lang="en-US" dirty="0" smtClean="0"/>
              <a:t>Two long-term sources of finance are sales of bonds and shares</a:t>
            </a:r>
          </a:p>
          <a:p>
            <a:r>
              <a:rPr lang="en-US" dirty="0" smtClean="0"/>
              <a:t>However, the company took an emergency loan of </a:t>
            </a:r>
            <a:r>
              <a:rPr lang="en-US" b="1" dirty="0" smtClean="0"/>
              <a:t>$15,734,717 </a:t>
            </a:r>
            <a:r>
              <a:rPr lang="en-US" dirty="0" smtClean="0"/>
              <a:t>in the last period</a:t>
            </a:r>
          </a:p>
          <a:p>
            <a:endParaRPr lang="en-US" dirty="0"/>
          </a:p>
        </p:txBody>
      </p:sp>
    </p:spTree>
    <p:extLst>
      <p:ext uri="{BB962C8B-B14F-4D97-AF65-F5344CB8AC3E}">
        <p14:creationId xmlns:p14="http://schemas.microsoft.com/office/powerpoint/2010/main" val="25635178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STRATEGIC PROFILE</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Andrew Company embark to achieve sustainable competitive edges using strategic management concepts</a:t>
            </a:r>
          </a:p>
          <a:p>
            <a:r>
              <a:rPr lang="en-US" dirty="0" smtClean="0"/>
              <a:t>Profound </a:t>
            </a:r>
            <a:r>
              <a:rPr lang="en-US" dirty="0"/>
              <a:t>strategic orientations;-</a:t>
            </a:r>
          </a:p>
          <a:p>
            <a:pPr marL="596646" indent="-514350" algn="ctr">
              <a:buFont typeface="+mj-lt"/>
              <a:buAutoNum type="arabicPeriod"/>
            </a:pPr>
            <a:r>
              <a:rPr lang="en-US" dirty="0"/>
              <a:t>Market Mix Element </a:t>
            </a:r>
          </a:p>
          <a:p>
            <a:pPr marL="596646" indent="-514350" algn="ctr">
              <a:buFont typeface="+mj-lt"/>
              <a:buAutoNum type="arabicPeriod"/>
            </a:pPr>
            <a:r>
              <a:rPr lang="en-US" dirty="0"/>
              <a:t>Porter’s generic growth strategies </a:t>
            </a:r>
          </a:p>
          <a:p>
            <a:r>
              <a:rPr lang="en-US" dirty="0" smtClean="0"/>
              <a:t>The strategic orientations influences the core decision areas </a:t>
            </a:r>
          </a:p>
          <a:p>
            <a:r>
              <a:rPr lang="en-US" dirty="0" smtClean="0"/>
              <a:t>These include Marketing, Production, Finance, and R&amp;D units</a:t>
            </a:r>
          </a:p>
        </p:txBody>
      </p:sp>
    </p:spTree>
    <p:extLst>
      <p:ext uri="{BB962C8B-B14F-4D97-AF65-F5344CB8AC3E}">
        <p14:creationId xmlns:p14="http://schemas.microsoft.com/office/powerpoint/2010/main" val="1410361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a:t>
            </a:r>
            <a:endParaRPr lang="en-US" dirty="0"/>
          </a:p>
        </p:txBody>
      </p:sp>
      <p:sp>
        <p:nvSpPr>
          <p:cNvPr id="3" name="Content Placeholder 2"/>
          <p:cNvSpPr>
            <a:spLocks noGrp="1"/>
          </p:cNvSpPr>
          <p:nvPr>
            <p:ph idx="1"/>
          </p:nvPr>
        </p:nvSpPr>
        <p:spPr/>
        <p:txBody>
          <a:bodyPr/>
          <a:lstStyle/>
          <a:p>
            <a:pPr marL="82296" indent="0">
              <a:buNone/>
            </a:pPr>
            <a:r>
              <a:rPr lang="en-US" dirty="0" err="1"/>
              <a:t>Kotler</a:t>
            </a:r>
            <a:r>
              <a:rPr lang="en-US" dirty="0"/>
              <a:t>, P. &amp; Gary, A. (2010). </a:t>
            </a:r>
            <a:r>
              <a:rPr lang="en-US" i="1" dirty="0"/>
              <a:t>Principles of marketing: global edition</a:t>
            </a:r>
            <a:r>
              <a:rPr lang="en-US" dirty="0"/>
              <a:t>, Pearson Prentice </a:t>
            </a:r>
            <a:r>
              <a:rPr lang="en-US" dirty="0" smtClean="0"/>
              <a:t>Hall </a:t>
            </a:r>
            <a:endParaRPr lang="en-US" dirty="0"/>
          </a:p>
          <a:p>
            <a:pPr marL="82296" indent="0">
              <a:buNone/>
            </a:pPr>
            <a:endParaRPr lang="en-US" dirty="0"/>
          </a:p>
        </p:txBody>
      </p:sp>
    </p:spTree>
    <p:extLst>
      <p:ext uri="{BB962C8B-B14F-4D97-AF65-F5344CB8AC3E}">
        <p14:creationId xmlns:p14="http://schemas.microsoft.com/office/powerpoint/2010/main" val="16794057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94</TotalTime>
  <Words>773</Words>
  <Application>Microsoft Office PowerPoint</Application>
  <PresentationFormat>On-screen Show (4:3)</PresentationFormat>
  <Paragraphs>51</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Solstice</vt:lpstr>
      <vt:lpstr>ANDREW’S MIDPOINT PERFORMANCE</vt:lpstr>
      <vt:lpstr>PRODUCT REVIEW </vt:lpstr>
      <vt:lpstr>PRODUCTION ANALYSIS</vt:lpstr>
      <vt:lpstr>MARKET SEGMENTATION</vt:lpstr>
      <vt:lpstr>FINANCIAL PERFORMANCE</vt:lpstr>
      <vt:lpstr>STRATEGIC PROFILE</vt:lpstr>
      <vt:lpstr>Reference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INCREDIBLE ROBBY</dc:creator>
  <cp:lastModifiedBy>INCREDIBLE ROBBY</cp:lastModifiedBy>
  <cp:revision>10</cp:revision>
  <dcterms:created xsi:type="dcterms:W3CDTF">2019-06-06T00:21:58Z</dcterms:created>
  <dcterms:modified xsi:type="dcterms:W3CDTF">2019-06-06T01:56:08Z</dcterms:modified>
</cp:coreProperties>
</file>